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8288000" cy="10287000"/>
  <p:notesSz cx="6858000" cy="9144000"/>
  <p:embeddedFontLst>
    <p:embeddedFont>
      <p:font typeface="Museo Sans Rounded 2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4.svg"/><Relationship Id="rId5" Type="http://schemas.openxmlformats.org/officeDocument/2006/relationships/image" Target="../media/image5.png"/><Relationship Id="rId10" Type="http://schemas.openxmlformats.org/officeDocument/2006/relationships/image" Target="../media/image13.svg"/><Relationship Id="rId4" Type="http://schemas.openxmlformats.org/officeDocument/2006/relationships/image" Target="../media/image4.jpe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5.png"/><Relationship Id="rId4" Type="http://schemas.openxmlformats.org/officeDocument/2006/relationships/image" Target="../media/image4.jpeg"/><Relationship Id="rId9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03140" y="6107109"/>
            <a:ext cx="2764846" cy="2764846"/>
          </a:xfrm>
          <a:custGeom>
            <a:avLst/>
            <a:gdLst/>
            <a:ahLst/>
            <a:cxnLst/>
            <a:rect l="l" t="t" r="r" b="b"/>
            <a:pathLst>
              <a:path w="2764846" h="2764846">
                <a:moveTo>
                  <a:pt x="0" y="0"/>
                </a:moveTo>
                <a:lnTo>
                  <a:pt x="2764846" y="0"/>
                </a:lnTo>
                <a:lnTo>
                  <a:pt x="2764846" y="2764847"/>
                </a:lnTo>
                <a:lnTo>
                  <a:pt x="0" y="27648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3085705" y="1688339"/>
            <a:ext cx="4599716" cy="4255066"/>
          </a:xfrm>
          <a:custGeom>
            <a:avLst/>
            <a:gdLst/>
            <a:ahLst/>
            <a:cxnLst/>
            <a:rect l="l" t="t" r="r" b="b"/>
            <a:pathLst>
              <a:path w="4599716" h="4255066">
                <a:moveTo>
                  <a:pt x="0" y="0"/>
                </a:moveTo>
                <a:lnTo>
                  <a:pt x="4599716" y="0"/>
                </a:lnTo>
                <a:lnTo>
                  <a:pt x="4599716" y="4255066"/>
                </a:lnTo>
                <a:lnTo>
                  <a:pt x="0" y="4255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42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804778" y="705235"/>
            <a:ext cx="3922350" cy="152015"/>
            <a:chOff x="0" y="0"/>
            <a:chExt cx="5229799" cy="202686"/>
          </a:xfrm>
        </p:grpSpPr>
        <p:grpSp>
          <p:nvGrpSpPr>
            <p:cNvPr id="6" name="Group 6"/>
            <p:cNvGrpSpPr/>
            <p:nvPr/>
          </p:nvGrpSpPr>
          <p:grpSpPr>
            <a:xfrm>
              <a:off x="2623087" y="0"/>
              <a:ext cx="1307933" cy="202686"/>
              <a:chOff x="0" y="0"/>
              <a:chExt cx="233626" cy="3620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33626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36204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233626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07789" y="0"/>
              <a:ext cx="1315297" cy="202686"/>
              <a:chOff x="0" y="0"/>
              <a:chExt cx="234941" cy="362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34941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36204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28575"/>
                <a:ext cx="234941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931020" y="0"/>
              <a:ext cx="1298779" cy="202686"/>
              <a:chOff x="0" y="0"/>
              <a:chExt cx="231991" cy="3620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31991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36204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231991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0"/>
              <a:ext cx="1307789" cy="202686"/>
              <a:chOff x="0" y="0"/>
              <a:chExt cx="233600" cy="3620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33600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36204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233600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sp>
        <p:nvSpPr>
          <p:cNvPr id="18" name="TextBox 18"/>
          <p:cNvSpPr txBox="1"/>
          <p:nvPr/>
        </p:nvSpPr>
        <p:spPr>
          <a:xfrm>
            <a:off x="804778" y="236897"/>
            <a:ext cx="3978444" cy="4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8"/>
              </a:lnSpc>
              <a:spcBef>
                <a:spcPct val="0"/>
              </a:spcBef>
            </a:pPr>
            <a:r>
              <a:rPr lang="en-US" sz="2498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SURREY &amp; SUSSEX CARERS </a:t>
            </a:r>
          </a:p>
        </p:txBody>
      </p:sp>
      <p:sp>
        <p:nvSpPr>
          <p:cNvPr id="19" name="Freeform 19"/>
          <p:cNvSpPr/>
          <p:nvPr/>
        </p:nvSpPr>
        <p:spPr>
          <a:xfrm>
            <a:off x="519012" y="9417024"/>
            <a:ext cx="891482" cy="671281"/>
          </a:xfrm>
          <a:custGeom>
            <a:avLst/>
            <a:gdLst/>
            <a:ahLst/>
            <a:cxnLst/>
            <a:rect l="l" t="t" r="r" b="b"/>
            <a:pathLst>
              <a:path w="891482" h="671281">
                <a:moveTo>
                  <a:pt x="0" y="0"/>
                </a:moveTo>
                <a:lnTo>
                  <a:pt x="891482" y="0"/>
                </a:lnTo>
                <a:lnTo>
                  <a:pt x="891482" y="671281"/>
                </a:lnTo>
                <a:lnTo>
                  <a:pt x="0" y="6712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8321511" y="9496599"/>
            <a:ext cx="1318564" cy="591706"/>
          </a:xfrm>
          <a:custGeom>
            <a:avLst/>
            <a:gdLst/>
            <a:ahLst/>
            <a:cxnLst/>
            <a:rect l="l" t="t" r="r" b="b"/>
            <a:pathLst>
              <a:path w="1318564" h="591706">
                <a:moveTo>
                  <a:pt x="0" y="0"/>
                </a:moveTo>
                <a:lnTo>
                  <a:pt x="1318564" y="0"/>
                </a:lnTo>
                <a:lnTo>
                  <a:pt x="1318564" y="591706"/>
                </a:lnTo>
                <a:lnTo>
                  <a:pt x="0" y="5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13085705" y="9493244"/>
            <a:ext cx="632146" cy="589344"/>
          </a:xfrm>
          <a:custGeom>
            <a:avLst/>
            <a:gdLst/>
            <a:ahLst/>
            <a:cxnLst/>
            <a:rect l="l" t="t" r="r" b="b"/>
            <a:pathLst>
              <a:path w="632146" h="589344">
                <a:moveTo>
                  <a:pt x="0" y="0"/>
                </a:moveTo>
                <a:lnTo>
                  <a:pt x="632145" y="0"/>
                </a:lnTo>
                <a:lnTo>
                  <a:pt x="632145" y="589344"/>
                </a:lnTo>
                <a:lnTo>
                  <a:pt x="0" y="5893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4368567" y="9417024"/>
            <a:ext cx="717120" cy="741784"/>
          </a:xfrm>
          <a:custGeom>
            <a:avLst/>
            <a:gdLst/>
            <a:ahLst/>
            <a:cxnLst/>
            <a:rect l="l" t="t" r="r" b="b"/>
            <a:pathLst>
              <a:path w="717120" h="741784">
                <a:moveTo>
                  <a:pt x="0" y="0"/>
                </a:moveTo>
                <a:lnTo>
                  <a:pt x="717121" y="0"/>
                </a:lnTo>
                <a:lnTo>
                  <a:pt x="717121" y="741784"/>
                </a:lnTo>
                <a:lnTo>
                  <a:pt x="0" y="7417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552" t="-12372" r="-15663" b="-1351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5816966" y="9493244"/>
            <a:ext cx="1399084" cy="507776"/>
          </a:xfrm>
          <a:custGeom>
            <a:avLst/>
            <a:gdLst/>
            <a:ahLst/>
            <a:cxnLst/>
            <a:rect l="l" t="t" r="r" b="b"/>
            <a:pathLst>
              <a:path w="1399084" h="507776">
                <a:moveTo>
                  <a:pt x="0" y="0"/>
                </a:moveTo>
                <a:lnTo>
                  <a:pt x="1399085" y="0"/>
                </a:lnTo>
                <a:lnTo>
                  <a:pt x="1399085" y="507776"/>
                </a:lnTo>
                <a:lnTo>
                  <a:pt x="0" y="50777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TextBox 24"/>
          <p:cNvSpPr txBox="1"/>
          <p:nvPr/>
        </p:nvSpPr>
        <p:spPr>
          <a:xfrm>
            <a:off x="804778" y="3534468"/>
            <a:ext cx="11050230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Do you help to look after someone because of illness, frailty, disability, a mental health problem, or an addiction?​​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830746" y="7898700"/>
            <a:ext cx="9887105" cy="573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  <a:spcBef>
                <a:spcPct val="0"/>
              </a:spcBef>
            </a:pPr>
            <a:r>
              <a:rPr lang="en-US" sz="3291" dirty="0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or scan the QR code to find out how we can help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121872" y="7175463"/>
            <a:ext cx="8990552" cy="5497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6"/>
              </a:lnSpc>
              <a:spcBef>
                <a:spcPct val="0"/>
              </a:spcBef>
            </a:pPr>
            <a:r>
              <a:rPr lang="en-US" sz="3304" dirty="0">
                <a:solidFill>
                  <a:srgbClr val="65B22E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ASK A MEMBER OF OUR TEAM​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4778" y="1646975"/>
            <a:ext cx="9993516" cy="169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10"/>
              </a:lnSpc>
            </a:pPr>
            <a:r>
              <a:rPr lang="en-US" sz="6576">
                <a:solidFill>
                  <a:srgbClr val="E87722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LOOKING AFTER SOMEONE THIS </a:t>
            </a:r>
            <a:r>
              <a:rPr lang="en-US" sz="6576">
                <a:solidFill>
                  <a:srgbClr val="1080A6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WINTER?  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-412243" y="9139872"/>
            <a:ext cx="19254651" cy="103617"/>
            <a:chOff x="0" y="0"/>
            <a:chExt cx="25672869" cy="138156"/>
          </a:xfrm>
        </p:grpSpPr>
        <p:grpSp>
          <p:nvGrpSpPr>
            <p:cNvPr id="30" name="Group 30"/>
            <p:cNvGrpSpPr/>
            <p:nvPr/>
          </p:nvGrpSpPr>
          <p:grpSpPr>
            <a:xfrm>
              <a:off x="22473807" y="0"/>
              <a:ext cx="1605148" cy="138156"/>
              <a:chOff x="0" y="0"/>
              <a:chExt cx="233626" cy="20108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0859622" y="0"/>
              <a:ext cx="1614185" cy="138156"/>
              <a:chOff x="0" y="0"/>
              <a:chExt cx="234941" cy="2010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4078955" y="0"/>
              <a:ext cx="1593913" cy="138156"/>
              <a:chOff x="0" y="0"/>
              <a:chExt cx="231991" cy="20108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9254651" y="0"/>
              <a:ext cx="1604971" cy="138156"/>
              <a:chOff x="0" y="0"/>
              <a:chExt cx="233600" cy="20108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6055590" y="0"/>
              <a:ext cx="1605148" cy="138156"/>
              <a:chOff x="0" y="0"/>
              <a:chExt cx="233626" cy="20108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4441405" y="0"/>
              <a:ext cx="1614185" cy="138156"/>
              <a:chOff x="0" y="0"/>
              <a:chExt cx="234941" cy="2010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17660738" y="0"/>
              <a:ext cx="1593913" cy="138156"/>
              <a:chOff x="0" y="0"/>
              <a:chExt cx="231991" cy="20108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12836434" y="0"/>
              <a:ext cx="1604971" cy="138156"/>
              <a:chOff x="0" y="0"/>
              <a:chExt cx="233600" cy="20108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9637373" y="0"/>
              <a:ext cx="1605148" cy="138156"/>
              <a:chOff x="0" y="0"/>
              <a:chExt cx="233626" cy="20108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8023188" y="0"/>
              <a:ext cx="1614185" cy="138156"/>
              <a:chOff x="0" y="0"/>
              <a:chExt cx="234941" cy="20108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11242521" y="0"/>
              <a:ext cx="1593913" cy="138156"/>
              <a:chOff x="0" y="0"/>
              <a:chExt cx="231991" cy="20108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6418217" y="0"/>
              <a:ext cx="1604971" cy="138156"/>
              <a:chOff x="0" y="0"/>
              <a:chExt cx="233600" cy="20108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5" name="TextBox 65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3219156" y="0"/>
              <a:ext cx="1605148" cy="138156"/>
              <a:chOff x="0" y="0"/>
              <a:chExt cx="233626" cy="20108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604971" y="0"/>
              <a:ext cx="1614185" cy="138156"/>
              <a:chOff x="0" y="0"/>
              <a:chExt cx="234941" cy="20108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4824304" y="0"/>
              <a:ext cx="1593913" cy="138156"/>
              <a:chOff x="0" y="0"/>
              <a:chExt cx="231991" cy="20108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0" y="0"/>
              <a:ext cx="1604971" cy="138156"/>
              <a:chOff x="0" y="0"/>
              <a:chExt cx="233600" cy="20108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grpSp>
        <p:nvGrpSpPr>
          <p:cNvPr id="78" name="Group 78"/>
          <p:cNvGrpSpPr/>
          <p:nvPr/>
        </p:nvGrpSpPr>
        <p:grpSpPr>
          <a:xfrm>
            <a:off x="735163" y="4839393"/>
            <a:ext cx="11119845" cy="1844457"/>
            <a:chOff x="0" y="0"/>
            <a:chExt cx="14826460" cy="2459276"/>
          </a:xfrm>
        </p:grpSpPr>
        <p:sp>
          <p:nvSpPr>
            <p:cNvPr id="79" name="TextBox 79"/>
            <p:cNvSpPr txBox="1"/>
            <p:nvPr/>
          </p:nvSpPr>
          <p:spPr>
            <a:xfrm>
              <a:off x="745837" y="-57150"/>
              <a:ext cx="7827572" cy="6248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31"/>
                </a:lnSpc>
                <a:spcBef>
                  <a:spcPct val="0"/>
                </a:spcBef>
              </a:pPr>
              <a:endParaRPr/>
            </a:p>
          </p:txBody>
        </p:sp>
        <p:grpSp>
          <p:nvGrpSpPr>
            <p:cNvPr id="80" name="Group 80"/>
            <p:cNvGrpSpPr/>
            <p:nvPr/>
          </p:nvGrpSpPr>
          <p:grpSpPr>
            <a:xfrm>
              <a:off x="0" y="426372"/>
              <a:ext cx="14826460" cy="2032903"/>
              <a:chOff x="0" y="0"/>
              <a:chExt cx="4909105" cy="673103"/>
            </a:xfrm>
          </p:grpSpPr>
          <p:sp>
            <p:nvSpPr>
              <p:cNvPr id="81" name="Freeform 81"/>
              <p:cNvSpPr/>
              <p:nvPr/>
            </p:nvSpPr>
            <p:spPr>
              <a:xfrm>
                <a:off x="0" y="0"/>
                <a:ext cx="4909105" cy="673103"/>
              </a:xfrm>
              <a:custGeom>
                <a:avLst/>
                <a:gdLst/>
                <a:ahLst/>
                <a:cxnLst/>
                <a:rect l="l" t="t" r="r" b="b"/>
                <a:pathLst>
                  <a:path w="4909105" h="673103">
                    <a:moveTo>
                      <a:pt x="9095" y="0"/>
                    </a:moveTo>
                    <a:lnTo>
                      <a:pt x="4900009" y="0"/>
                    </a:lnTo>
                    <a:cubicBezTo>
                      <a:pt x="4905032" y="0"/>
                      <a:pt x="4909105" y="4072"/>
                      <a:pt x="4909105" y="9095"/>
                    </a:cubicBezTo>
                    <a:lnTo>
                      <a:pt x="4909105" y="664008"/>
                    </a:lnTo>
                    <a:cubicBezTo>
                      <a:pt x="4909105" y="666420"/>
                      <a:pt x="4908147" y="668733"/>
                      <a:pt x="4906441" y="670439"/>
                    </a:cubicBezTo>
                    <a:cubicBezTo>
                      <a:pt x="4904735" y="672145"/>
                      <a:pt x="4902421" y="673103"/>
                      <a:pt x="4900009" y="673103"/>
                    </a:cubicBezTo>
                    <a:lnTo>
                      <a:pt x="9095" y="673103"/>
                    </a:lnTo>
                    <a:cubicBezTo>
                      <a:pt x="6683" y="673103"/>
                      <a:pt x="4370" y="672145"/>
                      <a:pt x="2664" y="670439"/>
                    </a:cubicBezTo>
                    <a:cubicBezTo>
                      <a:pt x="958" y="668733"/>
                      <a:pt x="0" y="666420"/>
                      <a:pt x="0" y="664008"/>
                    </a:cubicBezTo>
                    <a:lnTo>
                      <a:pt x="0" y="9095"/>
                    </a:lnTo>
                    <a:cubicBezTo>
                      <a:pt x="0" y="6683"/>
                      <a:pt x="958" y="4370"/>
                      <a:pt x="2664" y="2664"/>
                    </a:cubicBezTo>
                    <a:cubicBezTo>
                      <a:pt x="4370" y="958"/>
                      <a:pt x="6683" y="0"/>
                      <a:pt x="9095" y="0"/>
                    </a:cubicBez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0" y="-28575"/>
                <a:ext cx="4909105" cy="701678"/>
              </a:xfrm>
              <a:prstGeom prst="rect">
                <a:avLst/>
              </a:prstGeom>
            </p:spPr>
            <p:txBody>
              <a:bodyPr lIns="80352" tIns="80352" rIns="80352" bIns="80352" rtlCol="0" anchor="ctr"/>
              <a:lstStyle/>
              <a:p>
                <a:pPr algn="ctr">
                  <a:lnSpc>
                    <a:spcPts val="1333"/>
                  </a:lnSpc>
                </a:pPr>
                <a:endParaRPr/>
              </a:p>
            </p:txBody>
          </p:sp>
        </p:grpSp>
        <p:sp>
          <p:nvSpPr>
            <p:cNvPr id="83" name="Freeform 83"/>
            <p:cNvSpPr/>
            <p:nvPr/>
          </p:nvSpPr>
          <p:spPr>
            <a:xfrm>
              <a:off x="2389299" y="799682"/>
              <a:ext cx="160705" cy="1285643"/>
            </a:xfrm>
            <a:custGeom>
              <a:avLst/>
              <a:gdLst/>
              <a:ahLst/>
              <a:cxnLst/>
              <a:rect l="l" t="t" r="r" b="b"/>
              <a:pathLst>
                <a:path w="160705" h="1285643">
                  <a:moveTo>
                    <a:pt x="0" y="0"/>
                  </a:moveTo>
                  <a:lnTo>
                    <a:pt x="160705" y="0"/>
                  </a:lnTo>
                  <a:lnTo>
                    <a:pt x="160705" y="1285643"/>
                  </a:lnTo>
                  <a:lnTo>
                    <a:pt x="0" y="1285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2744478" y="1043705"/>
              <a:ext cx="11657863" cy="861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21"/>
                </a:lnSpc>
                <a:spcBef>
                  <a:spcPct val="0"/>
                </a:spcBef>
              </a:pPr>
              <a:r>
                <a:rPr lang="en-US" sz="3943">
                  <a:solidFill>
                    <a:srgbClr val="FFFFFF"/>
                  </a:solidFill>
                  <a:latin typeface="Museo Sans Rounded 2"/>
                  <a:ea typeface="Museo Sans Rounded 2"/>
                  <a:cs typeface="Museo Sans Rounded 2"/>
                  <a:sym typeface="Museo Sans Rounded 2"/>
                </a:rPr>
                <a:t>DON’T FORGET YOUR OWN HEALTH.​</a:t>
              </a:r>
            </a:p>
          </p:txBody>
        </p:sp>
        <p:sp>
          <p:nvSpPr>
            <p:cNvPr id="85" name="Freeform 85"/>
            <p:cNvSpPr/>
            <p:nvPr/>
          </p:nvSpPr>
          <p:spPr>
            <a:xfrm>
              <a:off x="337006" y="775071"/>
              <a:ext cx="1476336" cy="1429978"/>
            </a:xfrm>
            <a:custGeom>
              <a:avLst/>
              <a:gdLst/>
              <a:ahLst/>
              <a:cxnLst/>
              <a:rect l="l" t="t" r="r" b="b"/>
              <a:pathLst>
                <a:path w="1476336" h="1429978">
                  <a:moveTo>
                    <a:pt x="0" y="0"/>
                  </a:moveTo>
                  <a:lnTo>
                    <a:pt x="1476336" y="0"/>
                  </a:lnTo>
                  <a:lnTo>
                    <a:pt x="1476336" y="1429978"/>
                  </a:lnTo>
                  <a:lnTo>
                    <a:pt x="0" y="142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19999"/>
              </a:blip>
              <a:stretch>
                <a:fillRect l="-68" r="-6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6" name="Freeform 86"/>
            <p:cNvSpPr/>
            <p:nvPr/>
          </p:nvSpPr>
          <p:spPr>
            <a:xfrm>
              <a:off x="465628" y="799682"/>
              <a:ext cx="1316270" cy="1316270"/>
            </a:xfrm>
            <a:custGeom>
              <a:avLst/>
              <a:gdLst/>
              <a:ahLst/>
              <a:cxnLst/>
              <a:rect l="l" t="t" r="r" b="b"/>
              <a:pathLst>
                <a:path w="1316270" h="1316270">
                  <a:moveTo>
                    <a:pt x="0" y="0"/>
                  </a:moveTo>
                  <a:lnTo>
                    <a:pt x="1316270" y="0"/>
                  </a:lnTo>
                  <a:lnTo>
                    <a:pt x="1316270" y="1316270"/>
                  </a:lnTo>
                  <a:lnTo>
                    <a:pt x="0" y="1316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BBB4E17D-6780-D589-63DD-14D1A35A9B9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770" y="217395"/>
            <a:ext cx="1967316" cy="6398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850085" y="6157641"/>
            <a:ext cx="2596266" cy="2596266"/>
          </a:xfrm>
          <a:custGeom>
            <a:avLst/>
            <a:gdLst/>
            <a:ahLst/>
            <a:cxnLst/>
            <a:rect l="l" t="t" r="r" b="b"/>
            <a:pathLst>
              <a:path w="2596266" h="2596266">
                <a:moveTo>
                  <a:pt x="0" y="0"/>
                </a:moveTo>
                <a:lnTo>
                  <a:pt x="2596266" y="0"/>
                </a:lnTo>
                <a:lnTo>
                  <a:pt x="2596266" y="2596266"/>
                </a:lnTo>
                <a:lnTo>
                  <a:pt x="0" y="2596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804778" y="705235"/>
            <a:ext cx="3922350" cy="152015"/>
            <a:chOff x="0" y="0"/>
            <a:chExt cx="5229799" cy="202686"/>
          </a:xfrm>
        </p:grpSpPr>
        <p:grpSp>
          <p:nvGrpSpPr>
            <p:cNvPr id="5" name="Group 5"/>
            <p:cNvGrpSpPr/>
            <p:nvPr/>
          </p:nvGrpSpPr>
          <p:grpSpPr>
            <a:xfrm>
              <a:off x="2623087" y="0"/>
              <a:ext cx="1307933" cy="202686"/>
              <a:chOff x="0" y="0"/>
              <a:chExt cx="233626" cy="3620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33626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36204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233626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307789" y="0"/>
              <a:ext cx="1315297" cy="202686"/>
              <a:chOff x="0" y="0"/>
              <a:chExt cx="234941" cy="36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34941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36204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34941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3931020" y="0"/>
              <a:ext cx="1298779" cy="202686"/>
              <a:chOff x="0" y="0"/>
              <a:chExt cx="231991" cy="36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31991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36204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31991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1307789" cy="202686"/>
              <a:chOff x="0" y="0"/>
              <a:chExt cx="233600" cy="36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33600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36204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233600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804778" y="236897"/>
            <a:ext cx="3978444" cy="4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8"/>
              </a:lnSpc>
              <a:spcBef>
                <a:spcPct val="0"/>
              </a:spcBef>
            </a:pPr>
            <a:r>
              <a:rPr lang="en-US" sz="2498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SURREY &amp; SUSSEX CARERS </a:t>
            </a:r>
          </a:p>
        </p:txBody>
      </p:sp>
      <p:sp>
        <p:nvSpPr>
          <p:cNvPr id="18" name="Freeform 18"/>
          <p:cNvSpPr/>
          <p:nvPr/>
        </p:nvSpPr>
        <p:spPr>
          <a:xfrm>
            <a:off x="519012" y="9417024"/>
            <a:ext cx="891482" cy="671281"/>
          </a:xfrm>
          <a:custGeom>
            <a:avLst/>
            <a:gdLst/>
            <a:ahLst/>
            <a:cxnLst/>
            <a:rect l="l" t="t" r="r" b="b"/>
            <a:pathLst>
              <a:path w="891482" h="671281">
                <a:moveTo>
                  <a:pt x="0" y="0"/>
                </a:moveTo>
                <a:lnTo>
                  <a:pt x="891482" y="0"/>
                </a:lnTo>
                <a:lnTo>
                  <a:pt x="891482" y="671281"/>
                </a:lnTo>
                <a:lnTo>
                  <a:pt x="0" y="6712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8321511" y="9496599"/>
            <a:ext cx="1318564" cy="591706"/>
          </a:xfrm>
          <a:custGeom>
            <a:avLst/>
            <a:gdLst/>
            <a:ahLst/>
            <a:cxnLst/>
            <a:rect l="l" t="t" r="r" b="b"/>
            <a:pathLst>
              <a:path w="1318564" h="591706">
                <a:moveTo>
                  <a:pt x="0" y="0"/>
                </a:moveTo>
                <a:lnTo>
                  <a:pt x="1318564" y="0"/>
                </a:lnTo>
                <a:lnTo>
                  <a:pt x="1318564" y="591706"/>
                </a:lnTo>
                <a:lnTo>
                  <a:pt x="0" y="5917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3085705" y="9493244"/>
            <a:ext cx="632146" cy="589344"/>
          </a:xfrm>
          <a:custGeom>
            <a:avLst/>
            <a:gdLst/>
            <a:ahLst/>
            <a:cxnLst/>
            <a:rect l="l" t="t" r="r" b="b"/>
            <a:pathLst>
              <a:path w="632146" h="589344">
                <a:moveTo>
                  <a:pt x="0" y="0"/>
                </a:moveTo>
                <a:lnTo>
                  <a:pt x="632145" y="0"/>
                </a:lnTo>
                <a:lnTo>
                  <a:pt x="632145" y="589344"/>
                </a:lnTo>
                <a:lnTo>
                  <a:pt x="0" y="589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4368567" y="9417024"/>
            <a:ext cx="717120" cy="741784"/>
          </a:xfrm>
          <a:custGeom>
            <a:avLst/>
            <a:gdLst/>
            <a:ahLst/>
            <a:cxnLst/>
            <a:rect l="l" t="t" r="r" b="b"/>
            <a:pathLst>
              <a:path w="717120" h="741784">
                <a:moveTo>
                  <a:pt x="0" y="0"/>
                </a:moveTo>
                <a:lnTo>
                  <a:pt x="717121" y="0"/>
                </a:lnTo>
                <a:lnTo>
                  <a:pt x="717121" y="741784"/>
                </a:lnTo>
                <a:lnTo>
                  <a:pt x="0" y="7417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552" t="-12372" r="-15663" b="-1351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5816966" y="9493244"/>
            <a:ext cx="1399084" cy="507776"/>
          </a:xfrm>
          <a:custGeom>
            <a:avLst/>
            <a:gdLst/>
            <a:ahLst/>
            <a:cxnLst/>
            <a:rect l="l" t="t" r="r" b="b"/>
            <a:pathLst>
              <a:path w="1399084" h="507776">
                <a:moveTo>
                  <a:pt x="0" y="0"/>
                </a:moveTo>
                <a:lnTo>
                  <a:pt x="1399085" y="0"/>
                </a:lnTo>
                <a:lnTo>
                  <a:pt x="1399085" y="507776"/>
                </a:lnTo>
                <a:lnTo>
                  <a:pt x="0" y="5077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804778" y="2573640"/>
            <a:ext cx="12913072" cy="1638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5"/>
              </a:lnSpc>
              <a:spcBef>
                <a:spcPct val="0"/>
              </a:spcBef>
            </a:pPr>
            <a:r>
              <a:rPr lang="en-US" sz="3075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Are you helping to look after someone because of illness, frailty, disability, a mental health​ problem, or an addiction?​</a:t>
            </a:r>
          </a:p>
          <a:p>
            <a:pPr algn="l">
              <a:lnSpc>
                <a:spcPts val="4305"/>
              </a:lnSpc>
              <a:spcBef>
                <a:spcPct val="0"/>
              </a:spcBef>
            </a:pPr>
            <a:endParaRPr lang="en-US" sz="3075">
              <a:solidFill>
                <a:srgbClr val="000000"/>
              </a:solidFill>
              <a:latin typeface="Museo Sans Rounded 2"/>
              <a:ea typeface="Museo Sans Rounded 2"/>
              <a:cs typeface="Museo Sans Rounded 2"/>
              <a:sym typeface="Museo Sans Rounded 2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453072" y="4873341"/>
            <a:ext cx="6638566" cy="1233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  <a:spcBef>
                <a:spcPct val="0"/>
              </a:spcBef>
            </a:pPr>
            <a:r>
              <a:rPr lang="en-US" sz="3504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or scan the QR code to find out how we can help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471502" y="4145403"/>
            <a:ext cx="6601705" cy="620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9"/>
              </a:lnSpc>
              <a:spcBef>
                <a:spcPct val="0"/>
              </a:spcBef>
            </a:pPr>
            <a:r>
              <a:rPr lang="en-US" sz="3635">
                <a:solidFill>
                  <a:srgbClr val="65B22E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ASK A MEMBER OF OUR TEAM​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04778" y="1646975"/>
            <a:ext cx="16719993" cy="873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10"/>
              </a:lnSpc>
            </a:pPr>
            <a:r>
              <a:rPr lang="en-US" sz="6576">
                <a:solidFill>
                  <a:srgbClr val="E87722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LOOKING AFTER SOMEONE THIS </a:t>
            </a:r>
            <a:r>
              <a:rPr lang="en-US" sz="6576">
                <a:solidFill>
                  <a:srgbClr val="1080A6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WINTER?  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-412243" y="9139872"/>
            <a:ext cx="19254651" cy="103617"/>
            <a:chOff x="0" y="0"/>
            <a:chExt cx="25672869" cy="138156"/>
          </a:xfrm>
        </p:grpSpPr>
        <p:grpSp>
          <p:nvGrpSpPr>
            <p:cNvPr id="29" name="Group 29"/>
            <p:cNvGrpSpPr/>
            <p:nvPr/>
          </p:nvGrpSpPr>
          <p:grpSpPr>
            <a:xfrm>
              <a:off x="22473807" y="0"/>
              <a:ext cx="1605148" cy="138156"/>
              <a:chOff x="0" y="0"/>
              <a:chExt cx="233626" cy="2010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0859622" y="0"/>
              <a:ext cx="1614185" cy="138156"/>
              <a:chOff x="0" y="0"/>
              <a:chExt cx="234941" cy="2010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24078955" y="0"/>
              <a:ext cx="1593913" cy="138156"/>
              <a:chOff x="0" y="0"/>
              <a:chExt cx="231991" cy="2010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19254651" y="0"/>
              <a:ext cx="1604971" cy="138156"/>
              <a:chOff x="0" y="0"/>
              <a:chExt cx="233600" cy="2010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6055590" y="0"/>
              <a:ext cx="1605148" cy="138156"/>
              <a:chOff x="0" y="0"/>
              <a:chExt cx="233626" cy="2010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4441405" y="0"/>
              <a:ext cx="1614185" cy="138156"/>
              <a:chOff x="0" y="0"/>
              <a:chExt cx="234941" cy="20108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17660738" y="0"/>
              <a:ext cx="1593913" cy="138156"/>
              <a:chOff x="0" y="0"/>
              <a:chExt cx="231991" cy="20108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12836434" y="0"/>
              <a:ext cx="1604971" cy="138156"/>
              <a:chOff x="0" y="0"/>
              <a:chExt cx="233600" cy="2010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9637373" y="0"/>
              <a:ext cx="1605148" cy="138156"/>
              <a:chOff x="0" y="0"/>
              <a:chExt cx="233626" cy="20108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8023188" y="0"/>
              <a:ext cx="1614185" cy="138156"/>
              <a:chOff x="0" y="0"/>
              <a:chExt cx="234941" cy="20108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11242521" y="0"/>
              <a:ext cx="1593913" cy="138156"/>
              <a:chOff x="0" y="0"/>
              <a:chExt cx="231991" cy="20108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6418217" y="0"/>
              <a:ext cx="1604971" cy="138156"/>
              <a:chOff x="0" y="0"/>
              <a:chExt cx="233600" cy="20108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3219156" y="0"/>
              <a:ext cx="1605148" cy="138156"/>
              <a:chOff x="0" y="0"/>
              <a:chExt cx="233626" cy="20108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1604971" y="0"/>
              <a:ext cx="1614185" cy="138156"/>
              <a:chOff x="0" y="0"/>
              <a:chExt cx="234941" cy="20108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4824304" y="0"/>
              <a:ext cx="1593913" cy="138156"/>
              <a:chOff x="0" y="0"/>
              <a:chExt cx="231991" cy="20108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0" y="0"/>
              <a:ext cx="1604971" cy="138156"/>
              <a:chOff x="0" y="0"/>
              <a:chExt cx="233600" cy="20108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grpSp>
        <p:nvGrpSpPr>
          <p:cNvPr id="78" name="Group 78"/>
          <p:cNvGrpSpPr/>
          <p:nvPr/>
        </p:nvGrpSpPr>
        <p:grpSpPr>
          <a:xfrm>
            <a:off x="804778" y="4197506"/>
            <a:ext cx="10210496" cy="1695154"/>
            <a:chOff x="0" y="0"/>
            <a:chExt cx="13613995" cy="2260206"/>
          </a:xfrm>
        </p:grpSpPr>
        <p:grpSp>
          <p:nvGrpSpPr>
            <p:cNvPr id="79" name="Group 79"/>
            <p:cNvGrpSpPr/>
            <p:nvPr/>
          </p:nvGrpSpPr>
          <p:grpSpPr>
            <a:xfrm>
              <a:off x="0" y="0"/>
              <a:ext cx="13613995" cy="2260206"/>
              <a:chOff x="0" y="0"/>
              <a:chExt cx="3772509" cy="626315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3772508" cy="626315"/>
              </a:xfrm>
              <a:custGeom>
                <a:avLst/>
                <a:gdLst/>
                <a:ahLst/>
                <a:cxnLst/>
                <a:rect l="l" t="t" r="r" b="b"/>
                <a:pathLst>
                  <a:path w="3772508" h="626315">
                    <a:moveTo>
                      <a:pt x="7875" y="0"/>
                    </a:moveTo>
                    <a:lnTo>
                      <a:pt x="3764634" y="0"/>
                    </a:lnTo>
                    <a:cubicBezTo>
                      <a:pt x="3766722" y="0"/>
                      <a:pt x="3768725" y="830"/>
                      <a:pt x="3770202" y="2306"/>
                    </a:cubicBezTo>
                    <a:cubicBezTo>
                      <a:pt x="3771679" y="3783"/>
                      <a:pt x="3772508" y="5786"/>
                      <a:pt x="3772508" y="7875"/>
                    </a:cubicBezTo>
                    <a:lnTo>
                      <a:pt x="3772508" y="618440"/>
                    </a:lnTo>
                    <a:cubicBezTo>
                      <a:pt x="3772508" y="622789"/>
                      <a:pt x="3768983" y="626315"/>
                      <a:pt x="3764634" y="626315"/>
                    </a:cubicBezTo>
                    <a:lnTo>
                      <a:pt x="7875" y="626315"/>
                    </a:lnTo>
                    <a:cubicBezTo>
                      <a:pt x="5786" y="626315"/>
                      <a:pt x="3783" y="625485"/>
                      <a:pt x="2306" y="624008"/>
                    </a:cubicBezTo>
                    <a:cubicBezTo>
                      <a:pt x="830" y="622532"/>
                      <a:pt x="0" y="620529"/>
                      <a:pt x="0" y="618440"/>
                    </a:cubicBezTo>
                    <a:lnTo>
                      <a:pt x="0" y="7875"/>
                    </a:lnTo>
                    <a:cubicBezTo>
                      <a:pt x="0" y="3526"/>
                      <a:pt x="3526" y="0"/>
                      <a:pt x="7875" y="0"/>
                    </a:cubicBez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-19050"/>
                <a:ext cx="3772509" cy="645365"/>
              </a:xfrm>
              <a:prstGeom prst="rect">
                <a:avLst/>
              </a:prstGeom>
            </p:spPr>
            <p:txBody>
              <a:bodyPr lIns="120770" tIns="120770" rIns="120770" bIns="120770" rtlCol="0" anchor="ctr"/>
              <a:lstStyle/>
              <a:p>
                <a:pPr algn="ctr">
                  <a:lnSpc>
                    <a:spcPts val="942"/>
                  </a:lnSpc>
                </a:pPr>
                <a:endParaRPr/>
              </a:p>
            </p:txBody>
          </p:sp>
        </p:grpSp>
        <p:sp>
          <p:nvSpPr>
            <p:cNvPr id="82" name="Freeform 82"/>
            <p:cNvSpPr/>
            <p:nvPr/>
          </p:nvSpPr>
          <p:spPr>
            <a:xfrm>
              <a:off x="440842" y="270245"/>
              <a:ext cx="2418851" cy="1682679"/>
            </a:xfrm>
            <a:custGeom>
              <a:avLst/>
              <a:gdLst/>
              <a:ahLst/>
              <a:cxnLst/>
              <a:rect l="l" t="t" r="r" b="b"/>
              <a:pathLst>
                <a:path w="2418851" h="1682679">
                  <a:moveTo>
                    <a:pt x="0" y="0"/>
                  </a:moveTo>
                  <a:lnTo>
                    <a:pt x="2418851" y="0"/>
                  </a:lnTo>
                  <a:lnTo>
                    <a:pt x="2418851" y="1682679"/>
                  </a:lnTo>
                  <a:lnTo>
                    <a:pt x="0" y="1682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2682560" y="343497"/>
              <a:ext cx="192022" cy="1536174"/>
            </a:xfrm>
            <a:custGeom>
              <a:avLst/>
              <a:gdLst/>
              <a:ahLst/>
              <a:cxnLst/>
              <a:rect l="l" t="t" r="r" b="b"/>
              <a:pathLst>
                <a:path w="192022" h="1536174">
                  <a:moveTo>
                    <a:pt x="0" y="0"/>
                  </a:moveTo>
                  <a:lnTo>
                    <a:pt x="192022" y="0"/>
                  </a:lnTo>
                  <a:lnTo>
                    <a:pt x="192022" y="1536174"/>
                  </a:lnTo>
                  <a:lnTo>
                    <a:pt x="0" y="1536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3081279" y="682073"/>
              <a:ext cx="10488889" cy="86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52"/>
                </a:lnSpc>
                <a:spcBef>
                  <a:spcPct val="0"/>
                </a:spcBef>
              </a:pPr>
              <a:r>
                <a:rPr lang="en-US" sz="3894">
                  <a:solidFill>
                    <a:srgbClr val="FFFFFF"/>
                  </a:solidFill>
                  <a:latin typeface="Museo Sans Rounded 2"/>
                  <a:ea typeface="Museo Sans Rounded 2"/>
                  <a:cs typeface="Museo Sans Rounded 2"/>
                  <a:sym typeface="Museo Sans Rounded 2"/>
                </a:rPr>
                <a:t>YOU MAY BE AN UNPAID CARER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804778" y="6836315"/>
            <a:ext cx="11391006" cy="1199057"/>
            <a:chOff x="0" y="0"/>
            <a:chExt cx="15188008" cy="1598743"/>
          </a:xfrm>
        </p:grpSpPr>
        <p:sp>
          <p:nvSpPr>
            <p:cNvPr id="86" name="TextBox 86"/>
            <p:cNvSpPr txBox="1"/>
            <p:nvPr/>
          </p:nvSpPr>
          <p:spPr>
            <a:xfrm>
              <a:off x="0" y="-133350"/>
              <a:ext cx="15188008" cy="14499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100"/>
                </a:lnSpc>
                <a:spcBef>
                  <a:spcPct val="0"/>
                </a:spcBef>
              </a:pPr>
              <a:r>
                <a:rPr lang="en-US" sz="6500">
                  <a:solidFill>
                    <a:srgbClr val="51247A"/>
                  </a:solidFill>
                  <a:latin typeface="Museo Sans Rounded 2"/>
                  <a:ea typeface="Museo Sans Rounded 2"/>
                  <a:cs typeface="Museo Sans Rounded 2"/>
                  <a:sym typeface="Museo Sans Rounded 2"/>
                </a:rPr>
                <a:t>SUPPORT IS AVAILABLE </a:t>
              </a:r>
            </a:p>
          </p:txBody>
        </p:sp>
        <p:grpSp>
          <p:nvGrpSpPr>
            <p:cNvPr id="87" name="Group 87"/>
            <p:cNvGrpSpPr/>
            <p:nvPr/>
          </p:nvGrpSpPr>
          <p:grpSpPr>
            <a:xfrm>
              <a:off x="5972481" y="1324609"/>
              <a:ext cx="2978021" cy="274134"/>
              <a:chOff x="0" y="0"/>
              <a:chExt cx="218445" cy="20108"/>
            </a:xfrm>
          </p:grpSpPr>
          <p:sp>
            <p:nvSpPr>
              <p:cNvPr id="88" name="Freeform 88"/>
              <p:cNvSpPr/>
              <p:nvPr/>
            </p:nvSpPr>
            <p:spPr>
              <a:xfrm>
                <a:off x="0" y="0"/>
                <a:ext cx="218445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18445" h="20108">
                    <a:moveTo>
                      <a:pt x="0" y="0"/>
                    </a:moveTo>
                    <a:lnTo>
                      <a:pt x="218445" y="0"/>
                    </a:lnTo>
                    <a:lnTo>
                      <a:pt x="218445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9" name="TextBox 89"/>
              <p:cNvSpPr txBox="1"/>
              <p:nvPr/>
            </p:nvSpPr>
            <p:spPr>
              <a:xfrm>
                <a:off x="0" y="-28575"/>
                <a:ext cx="218445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2977693" y="1324609"/>
              <a:ext cx="2994788" cy="274134"/>
              <a:chOff x="0" y="0"/>
              <a:chExt cx="219675" cy="20108"/>
            </a:xfrm>
          </p:grpSpPr>
          <p:sp>
            <p:nvSpPr>
              <p:cNvPr id="91" name="Freeform 91"/>
              <p:cNvSpPr/>
              <p:nvPr/>
            </p:nvSpPr>
            <p:spPr>
              <a:xfrm>
                <a:off x="0" y="0"/>
                <a:ext cx="219675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19675" h="20108">
                    <a:moveTo>
                      <a:pt x="0" y="0"/>
                    </a:moveTo>
                    <a:lnTo>
                      <a:pt x="219675" y="0"/>
                    </a:lnTo>
                    <a:lnTo>
                      <a:pt x="219675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" name="TextBox 92"/>
              <p:cNvSpPr txBox="1"/>
              <p:nvPr/>
            </p:nvSpPr>
            <p:spPr>
              <a:xfrm>
                <a:off x="0" y="-28575"/>
                <a:ext cx="219675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8950502" y="1324609"/>
              <a:ext cx="2957178" cy="274134"/>
              <a:chOff x="0" y="0"/>
              <a:chExt cx="216916" cy="20108"/>
            </a:xfrm>
          </p:grpSpPr>
          <p:sp>
            <p:nvSpPr>
              <p:cNvPr id="94" name="Freeform 94"/>
              <p:cNvSpPr/>
              <p:nvPr/>
            </p:nvSpPr>
            <p:spPr>
              <a:xfrm>
                <a:off x="0" y="0"/>
                <a:ext cx="21691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16916" h="20108">
                    <a:moveTo>
                      <a:pt x="0" y="0"/>
                    </a:moveTo>
                    <a:lnTo>
                      <a:pt x="216916" y="0"/>
                    </a:lnTo>
                    <a:lnTo>
                      <a:pt x="21691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0" y="-28575"/>
                <a:ext cx="21691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0" y="1324609"/>
              <a:ext cx="2977693" cy="274134"/>
              <a:chOff x="0" y="0"/>
              <a:chExt cx="218421" cy="20108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0" y="0"/>
                <a:ext cx="21842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18421" h="20108">
                    <a:moveTo>
                      <a:pt x="0" y="0"/>
                    </a:moveTo>
                    <a:lnTo>
                      <a:pt x="218421" y="0"/>
                    </a:lnTo>
                    <a:lnTo>
                      <a:pt x="21842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8" name="TextBox 98"/>
              <p:cNvSpPr txBox="1"/>
              <p:nvPr/>
            </p:nvSpPr>
            <p:spPr>
              <a:xfrm>
                <a:off x="0" y="-28575"/>
                <a:ext cx="21842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grpSp>
        <p:nvGrpSpPr>
          <p:cNvPr id="99" name="Group 99"/>
          <p:cNvGrpSpPr/>
          <p:nvPr/>
        </p:nvGrpSpPr>
        <p:grpSpPr>
          <a:xfrm>
            <a:off x="12181681" y="6390749"/>
            <a:ext cx="2246090" cy="2223313"/>
            <a:chOff x="0" y="0"/>
            <a:chExt cx="2616212" cy="2532275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2616212" cy="2532275"/>
            </a:xfrm>
            <a:custGeom>
              <a:avLst/>
              <a:gdLst/>
              <a:ahLst/>
              <a:cxnLst/>
              <a:rect l="l" t="t" r="r" b="b"/>
              <a:pathLst>
                <a:path w="2616212" h="2532275">
                  <a:moveTo>
                    <a:pt x="0" y="0"/>
                  </a:moveTo>
                  <a:lnTo>
                    <a:pt x="2616212" y="0"/>
                  </a:lnTo>
                  <a:lnTo>
                    <a:pt x="2616212" y="2532275"/>
                  </a:lnTo>
                  <a:lnTo>
                    <a:pt x="0" y="25322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8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1" name="Freeform 101"/>
            <p:cNvSpPr/>
            <p:nvPr/>
          </p:nvSpPr>
          <p:spPr>
            <a:xfrm>
              <a:off x="349449" y="187452"/>
              <a:ext cx="1954387" cy="1954387"/>
            </a:xfrm>
            <a:custGeom>
              <a:avLst/>
              <a:gdLst/>
              <a:ahLst/>
              <a:cxnLst/>
              <a:rect l="l" t="t" r="r" b="b"/>
              <a:pathLst>
                <a:path w="1954387" h="1954387">
                  <a:moveTo>
                    <a:pt x="0" y="0"/>
                  </a:moveTo>
                  <a:lnTo>
                    <a:pt x="1954388" y="0"/>
                  </a:lnTo>
                  <a:lnTo>
                    <a:pt x="1954388" y="1954387"/>
                  </a:lnTo>
                  <a:lnTo>
                    <a:pt x="0" y="195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03" name="Picture 102">
            <a:extLst>
              <a:ext uri="{FF2B5EF4-FFF2-40B4-BE49-F238E27FC236}">
                <a16:creationId xmlns:a16="http://schemas.microsoft.com/office/drawing/2014/main" id="{27B41B21-9359-3031-26E6-4B724D6AC7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770" y="217395"/>
            <a:ext cx="1967316" cy="6398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37582" y="6465454"/>
            <a:ext cx="1939567" cy="1939567"/>
          </a:xfrm>
          <a:custGeom>
            <a:avLst/>
            <a:gdLst/>
            <a:ahLst/>
            <a:cxnLst/>
            <a:rect l="l" t="t" r="r" b="b"/>
            <a:pathLst>
              <a:path w="1939567" h="1939567">
                <a:moveTo>
                  <a:pt x="0" y="0"/>
                </a:moveTo>
                <a:lnTo>
                  <a:pt x="1939567" y="0"/>
                </a:lnTo>
                <a:lnTo>
                  <a:pt x="1939567" y="1939567"/>
                </a:lnTo>
                <a:lnTo>
                  <a:pt x="0" y="19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4" name="Group 4"/>
          <p:cNvGrpSpPr/>
          <p:nvPr/>
        </p:nvGrpSpPr>
        <p:grpSpPr>
          <a:xfrm>
            <a:off x="804778" y="705235"/>
            <a:ext cx="3922350" cy="152015"/>
            <a:chOff x="0" y="0"/>
            <a:chExt cx="5229799" cy="202686"/>
          </a:xfrm>
        </p:grpSpPr>
        <p:grpSp>
          <p:nvGrpSpPr>
            <p:cNvPr id="5" name="Group 5"/>
            <p:cNvGrpSpPr/>
            <p:nvPr/>
          </p:nvGrpSpPr>
          <p:grpSpPr>
            <a:xfrm>
              <a:off x="2623087" y="0"/>
              <a:ext cx="1307933" cy="202686"/>
              <a:chOff x="0" y="0"/>
              <a:chExt cx="233626" cy="3620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233626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36204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28575"/>
                <a:ext cx="233626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307789" y="0"/>
              <a:ext cx="1315297" cy="202686"/>
              <a:chOff x="0" y="0"/>
              <a:chExt cx="234941" cy="3620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34941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36204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28575"/>
                <a:ext cx="234941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3931020" y="0"/>
              <a:ext cx="1298779" cy="202686"/>
              <a:chOff x="0" y="0"/>
              <a:chExt cx="231991" cy="36204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231991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36204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231991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0" y="0"/>
              <a:ext cx="1307789" cy="202686"/>
              <a:chOff x="0" y="0"/>
              <a:chExt cx="233600" cy="3620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33600" cy="36204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36204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36204"/>
                    </a:lnTo>
                    <a:lnTo>
                      <a:pt x="0" y="36204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-28575"/>
                <a:ext cx="233600" cy="64779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804778" y="236897"/>
            <a:ext cx="3978444" cy="42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8"/>
              </a:lnSpc>
              <a:spcBef>
                <a:spcPct val="0"/>
              </a:spcBef>
            </a:pPr>
            <a:r>
              <a:rPr lang="en-US" sz="2498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SURREY &amp; SUSSEX CARERS </a:t>
            </a:r>
          </a:p>
        </p:txBody>
      </p:sp>
      <p:sp>
        <p:nvSpPr>
          <p:cNvPr id="18" name="Freeform 18"/>
          <p:cNvSpPr/>
          <p:nvPr/>
        </p:nvSpPr>
        <p:spPr>
          <a:xfrm>
            <a:off x="519012" y="9417024"/>
            <a:ext cx="891482" cy="671281"/>
          </a:xfrm>
          <a:custGeom>
            <a:avLst/>
            <a:gdLst/>
            <a:ahLst/>
            <a:cxnLst/>
            <a:rect l="l" t="t" r="r" b="b"/>
            <a:pathLst>
              <a:path w="891482" h="671281">
                <a:moveTo>
                  <a:pt x="0" y="0"/>
                </a:moveTo>
                <a:lnTo>
                  <a:pt x="891482" y="0"/>
                </a:lnTo>
                <a:lnTo>
                  <a:pt x="891482" y="671281"/>
                </a:lnTo>
                <a:lnTo>
                  <a:pt x="0" y="6712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8321511" y="9496599"/>
            <a:ext cx="1318564" cy="591706"/>
          </a:xfrm>
          <a:custGeom>
            <a:avLst/>
            <a:gdLst/>
            <a:ahLst/>
            <a:cxnLst/>
            <a:rect l="l" t="t" r="r" b="b"/>
            <a:pathLst>
              <a:path w="1318564" h="591706">
                <a:moveTo>
                  <a:pt x="0" y="0"/>
                </a:moveTo>
                <a:lnTo>
                  <a:pt x="1318564" y="0"/>
                </a:lnTo>
                <a:lnTo>
                  <a:pt x="1318564" y="591706"/>
                </a:lnTo>
                <a:lnTo>
                  <a:pt x="0" y="5917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13085705" y="9493244"/>
            <a:ext cx="632146" cy="589344"/>
          </a:xfrm>
          <a:custGeom>
            <a:avLst/>
            <a:gdLst/>
            <a:ahLst/>
            <a:cxnLst/>
            <a:rect l="l" t="t" r="r" b="b"/>
            <a:pathLst>
              <a:path w="632146" h="589344">
                <a:moveTo>
                  <a:pt x="0" y="0"/>
                </a:moveTo>
                <a:lnTo>
                  <a:pt x="632145" y="0"/>
                </a:lnTo>
                <a:lnTo>
                  <a:pt x="632145" y="589344"/>
                </a:lnTo>
                <a:lnTo>
                  <a:pt x="0" y="5893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Freeform 21"/>
          <p:cNvSpPr/>
          <p:nvPr/>
        </p:nvSpPr>
        <p:spPr>
          <a:xfrm>
            <a:off x="4368567" y="9417024"/>
            <a:ext cx="717120" cy="741784"/>
          </a:xfrm>
          <a:custGeom>
            <a:avLst/>
            <a:gdLst/>
            <a:ahLst/>
            <a:cxnLst/>
            <a:rect l="l" t="t" r="r" b="b"/>
            <a:pathLst>
              <a:path w="717120" h="741784">
                <a:moveTo>
                  <a:pt x="0" y="0"/>
                </a:moveTo>
                <a:lnTo>
                  <a:pt x="717121" y="0"/>
                </a:lnTo>
                <a:lnTo>
                  <a:pt x="717121" y="741784"/>
                </a:lnTo>
                <a:lnTo>
                  <a:pt x="0" y="7417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552" t="-12372" r="-15663" b="-1351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15816966" y="9493244"/>
            <a:ext cx="1399084" cy="507776"/>
          </a:xfrm>
          <a:custGeom>
            <a:avLst/>
            <a:gdLst/>
            <a:ahLst/>
            <a:cxnLst/>
            <a:rect l="l" t="t" r="r" b="b"/>
            <a:pathLst>
              <a:path w="1399084" h="507776">
                <a:moveTo>
                  <a:pt x="0" y="0"/>
                </a:moveTo>
                <a:lnTo>
                  <a:pt x="1399085" y="0"/>
                </a:lnTo>
                <a:lnTo>
                  <a:pt x="1399085" y="507776"/>
                </a:lnTo>
                <a:lnTo>
                  <a:pt x="0" y="5077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804778" y="2744075"/>
            <a:ext cx="13545967" cy="1196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48"/>
              </a:lnSpc>
              <a:spcBef>
                <a:spcPct val="0"/>
              </a:spcBef>
            </a:pPr>
            <a:r>
              <a:rPr lang="en-US" sz="3392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Do you help to look after someone because of illness, frailty, disability, a mental health problem, or an addiction?​​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367372" y="7151557"/>
            <a:ext cx="6638566" cy="1233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  <a:spcBef>
                <a:spcPct val="0"/>
              </a:spcBef>
            </a:pPr>
            <a:r>
              <a:rPr lang="en-US" sz="3504">
                <a:solidFill>
                  <a:srgbClr val="000000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or scan the QR code to find out how we can help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85802" y="6423619"/>
            <a:ext cx="6601705" cy="620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89"/>
              </a:lnSpc>
              <a:spcBef>
                <a:spcPct val="0"/>
              </a:spcBef>
            </a:pPr>
            <a:r>
              <a:rPr lang="en-US" sz="3635">
                <a:solidFill>
                  <a:srgbClr val="65B22E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ASK A MEMBER OF OUR TEAM​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04778" y="1646975"/>
            <a:ext cx="16719993" cy="168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10"/>
              </a:lnSpc>
            </a:pPr>
            <a:r>
              <a:rPr lang="en-US" sz="6576">
                <a:solidFill>
                  <a:srgbClr val="51247A"/>
                </a:solidFill>
                <a:latin typeface="Museo Sans Rounded 2"/>
                <a:ea typeface="Museo Sans Rounded 2"/>
                <a:cs typeface="Museo Sans Rounded 2"/>
                <a:sym typeface="Museo Sans Rounded 2"/>
              </a:rPr>
              <a:t>CARERS NEED​ SUPPORT TOO​</a:t>
            </a:r>
          </a:p>
          <a:p>
            <a:pPr algn="l">
              <a:lnSpc>
                <a:spcPts val="6510"/>
              </a:lnSpc>
            </a:pPr>
            <a:endParaRPr lang="en-US" sz="6576">
              <a:solidFill>
                <a:srgbClr val="51247A"/>
              </a:solidFill>
              <a:latin typeface="Museo Sans Rounded 2"/>
              <a:ea typeface="Museo Sans Rounded 2"/>
              <a:cs typeface="Museo Sans Rounded 2"/>
              <a:sym typeface="Museo Sans Rounded 2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-412243" y="9139872"/>
            <a:ext cx="19254651" cy="103617"/>
            <a:chOff x="0" y="0"/>
            <a:chExt cx="25672869" cy="138156"/>
          </a:xfrm>
        </p:grpSpPr>
        <p:grpSp>
          <p:nvGrpSpPr>
            <p:cNvPr id="29" name="Group 29"/>
            <p:cNvGrpSpPr/>
            <p:nvPr/>
          </p:nvGrpSpPr>
          <p:grpSpPr>
            <a:xfrm>
              <a:off x="22473807" y="0"/>
              <a:ext cx="1605148" cy="138156"/>
              <a:chOff x="0" y="0"/>
              <a:chExt cx="233626" cy="2010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0859622" y="0"/>
              <a:ext cx="1614185" cy="138156"/>
              <a:chOff x="0" y="0"/>
              <a:chExt cx="234941" cy="20108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24078955" y="0"/>
              <a:ext cx="1593913" cy="138156"/>
              <a:chOff x="0" y="0"/>
              <a:chExt cx="231991" cy="20108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19254651" y="0"/>
              <a:ext cx="1604971" cy="138156"/>
              <a:chOff x="0" y="0"/>
              <a:chExt cx="233600" cy="2010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6055590" y="0"/>
              <a:ext cx="1605148" cy="138156"/>
              <a:chOff x="0" y="0"/>
              <a:chExt cx="233626" cy="2010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4441405" y="0"/>
              <a:ext cx="1614185" cy="138156"/>
              <a:chOff x="0" y="0"/>
              <a:chExt cx="234941" cy="20108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17660738" y="0"/>
              <a:ext cx="1593913" cy="138156"/>
              <a:chOff x="0" y="0"/>
              <a:chExt cx="231991" cy="20108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12836434" y="0"/>
              <a:ext cx="1604971" cy="138156"/>
              <a:chOff x="0" y="0"/>
              <a:chExt cx="233600" cy="20108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9637373" y="0"/>
              <a:ext cx="1605148" cy="138156"/>
              <a:chOff x="0" y="0"/>
              <a:chExt cx="233626" cy="20108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8023188" y="0"/>
              <a:ext cx="1614185" cy="138156"/>
              <a:chOff x="0" y="0"/>
              <a:chExt cx="234941" cy="20108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11242521" y="0"/>
              <a:ext cx="1593913" cy="138156"/>
              <a:chOff x="0" y="0"/>
              <a:chExt cx="231991" cy="20108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6418217" y="0"/>
              <a:ext cx="1604971" cy="138156"/>
              <a:chOff x="0" y="0"/>
              <a:chExt cx="233600" cy="20108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3219156" y="0"/>
              <a:ext cx="1605148" cy="138156"/>
              <a:chOff x="0" y="0"/>
              <a:chExt cx="233626" cy="20108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233626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26" h="20108">
                    <a:moveTo>
                      <a:pt x="0" y="0"/>
                    </a:moveTo>
                    <a:lnTo>
                      <a:pt x="233626" y="0"/>
                    </a:lnTo>
                    <a:lnTo>
                      <a:pt x="233626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E87722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0" y="-28575"/>
                <a:ext cx="233626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1604971" y="0"/>
              <a:ext cx="1614185" cy="138156"/>
              <a:chOff x="0" y="0"/>
              <a:chExt cx="234941" cy="20108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23494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4941" h="20108">
                    <a:moveTo>
                      <a:pt x="0" y="0"/>
                    </a:moveTo>
                    <a:lnTo>
                      <a:pt x="234941" y="0"/>
                    </a:lnTo>
                    <a:lnTo>
                      <a:pt x="23494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0" y="-28575"/>
                <a:ext cx="23494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4824304" y="0"/>
              <a:ext cx="1593913" cy="138156"/>
              <a:chOff x="0" y="0"/>
              <a:chExt cx="231991" cy="20108"/>
            </a:xfrm>
          </p:grpSpPr>
          <p:sp>
            <p:nvSpPr>
              <p:cNvPr id="72" name="Freeform 72"/>
              <p:cNvSpPr/>
              <p:nvPr/>
            </p:nvSpPr>
            <p:spPr>
              <a:xfrm>
                <a:off x="0" y="0"/>
                <a:ext cx="231991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1991" h="20108">
                    <a:moveTo>
                      <a:pt x="0" y="0"/>
                    </a:moveTo>
                    <a:lnTo>
                      <a:pt x="231991" y="0"/>
                    </a:lnTo>
                    <a:lnTo>
                      <a:pt x="231991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65B22E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0" y="-28575"/>
                <a:ext cx="231991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0" y="0"/>
              <a:ext cx="1604971" cy="138156"/>
              <a:chOff x="0" y="0"/>
              <a:chExt cx="233600" cy="20108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233600" cy="20108"/>
              </a:xfrm>
              <a:custGeom>
                <a:avLst/>
                <a:gdLst/>
                <a:ahLst/>
                <a:cxnLst/>
                <a:rect l="l" t="t" r="r" b="b"/>
                <a:pathLst>
                  <a:path w="233600" h="20108">
                    <a:moveTo>
                      <a:pt x="0" y="0"/>
                    </a:moveTo>
                    <a:lnTo>
                      <a:pt x="233600" y="0"/>
                    </a:lnTo>
                    <a:lnTo>
                      <a:pt x="233600" y="20108"/>
                    </a:lnTo>
                    <a:lnTo>
                      <a:pt x="0" y="20108"/>
                    </a:lnTo>
                    <a:close/>
                  </a:path>
                </a:pathLst>
              </a:custGeom>
              <a:solidFill>
                <a:srgbClr val="51247A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0" y="-28575"/>
                <a:ext cx="233600" cy="48683"/>
              </a:xfrm>
              <a:prstGeom prst="rect">
                <a:avLst/>
              </a:prstGeom>
            </p:spPr>
            <p:txBody>
              <a:bodyPr lIns="91463" tIns="91463" rIns="91463" bIns="91463" rtlCol="0" anchor="ctr"/>
              <a:lstStyle/>
              <a:p>
                <a:pPr algn="ctr">
                  <a:lnSpc>
                    <a:spcPts val="1329"/>
                  </a:lnSpc>
                </a:pPr>
                <a:endParaRPr/>
              </a:p>
            </p:txBody>
          </p:sp>
        </p:grpSp>
      </p:grpSp>
      <p:grpSp>
        <p:nvGrpSpPr>
          <p:cNvPr id="78" name="Group 78"/>
          <p:cNvGrpSpPr/>
          <p:nvPr/>
        </p:nvGrpSpPr>
        <p:grpSpPr>
          <a:xfrm>
            <a:off x="804778" y="4197506"/>
            <a:ext cx="11372371" cy="1695154"/>
            <a:chOff x="0" y="0"/>
            <a:chExt cx="15163161" cy="2260206"/>
          </a:xfrm>
        </p:grpSpPr>
        <p:grpSp>
          <p:nvGrpSpPr>
            <p:cNvPr id="79" name="Group 79"/>
            <p:cNvGrpSpPr/>
            <p:nvPr/>
          </p:nvGrpSpPr>
          <p:grpSpPr>
            <a:xfrm>
              <a:off x="0" y="0"/>
              <a:ext cx="15163161" cy="2260206"/>
              <a:chOff x="0" y="0"/>
              <a:chExt cx="4201791" cy="626315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4201790" cy="626315"/>
              </a:xfrm>
              <a:custGeom>
                <a:avLst/>
                <a:gdLst/>
                <a:ahLst/>
                <a:cxnLst/>
                <a:rect l="l" t="t" r="r" b="b"/>
                <a:pathLst>
                  <a:path w="4201790" h="626315">
                    <a:moveTo>
                      <a:pt x="7070" y="0"/>
                    </a:moveTo>
                    <a:lnTo>
                      <a:pt x="4194720" y="0"/>
                    </a:lnTo>
                    <a:cubicBezTo>
                      <a:pt x="4198625" y="0"/>
                      <a:pt x="4201790" y="3165"/>
                      <a:pt x="4201790" y="7070"/>
                    </a:cubicBezTo>
                    <a:lnTo>
                      <a:pt x="4201790" y="619245"/>
                    </a:lnTo>
                    <a:cubicBezTo>
                      <a:pt x="4201790" y="621120"/>
                      <a:pt x="4201046" y="622918"/>
                      <a:pt x="4199720" y="624244"/>
                    </a:cubicBezTo>
                    <a:cubicBezTo>
                      <a:pt x="4198394" y="625570"/>
                      <a:pt x="4196595" y="626315"/>
                      <a:pt x="4194720" y="626315"/>
                    </a:cubicBezTo>
                    <a:lnTo>
                      <a:pt x="7070" y="626315"/>
                    </a:lnTo>
                    <a:cubicBezTo>
                      <a:pt x="5195" y="626315"/>
                      <a:pt x="3397" y="625570"/>
                      <a:pt x="2071" y="624244"/>
                    </a:cubicBezTo>
                    <a:cubicBezTo>
                      <a:pt x="745" y="622918"/>
                      <a:pt x="0" y="621120"/>
                      <a:pt x="0" y="619245"/>
                    </a:cubicBezTo>
                    <a:lnTo>
                      <a:pt x="0" y="7070"/>
                    </a:lnTo>
                    <a:cubicBezTo>
                      <a:pt x="0" y="3165"/>
                      <a:pt x="3165" y="0"/>
                      <a:pt x="7070" y="0"/>
                    </a:cubicBezTo>
                    <a:close/>
                  </a:path>
                </a:pathLst>
              </a:custGeom>
              <a:solidFill>
                <a:srgbClr val="1080A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0" y="-19050"/>
                <a:ext cx="4201791" cy="645365"/>
              </a:xfrm>
              <a:prstGeom prst="rect">
                <a:avLst/>
              </a:prstGeom>
            </p:spPr>
            <p:txBody>
              <a:bodyPr lIns="120770" tIns="120770" rIns="120770" bIns="120770" rtlCol="0" anchor="ctr"/>
              <a:lstStyle/>
              <a:p>
                <a:pPr algn="ctr">
                  <a:lnSpc>
                    <a:spcPts val="942"/>
                  </a:lnSpc>
                </a:pPr>
                <a:endParaRPr/>
              </a:p>
            </p:txBody>
          </p:sp>
        </p:grpSp>
        <p:sp>
          <p:nvSpPr>
            <p:cNvPr id="82" name="TextBox 82"/>
            <p:cNvSpPr txBox="1"/>
            <p:nvPr/>
          </p:nvSpPr>
          <p:spPr>
            <a:xfrm>
              <a:off x="0" y="682073"/>
              <a:ext cx="15114347" cy="8675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52"/>
                </a:lnSpc>
                <a:spcBef>
                  <a:spcPct val="0"/>
                </a:spcBef>
              </a:pPr>
              <a:r>
                <a:rPr lang="en-US" sz="3894">
                  <a:solidFill>
                    <a:srgbClr val="FFFFFF"/>
                  </a:solidFill>
                  <a:latin typeface="Museo Sans Rounded 2"/>
                  <a:ea typeface="Museo Sans Rounded 2"/>
                  <a:cs typeface="Museo Sans Rounded 2"/>
                  <a:sym typeface="Museo Sans Rounded 2"/>
                </a:rPr>
                <a:t>MANY CARERS PUT THEIR OWN HEALTH LAST.​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00279" y="6390696"/>
            <a:ext cx="1962159" cy="1899207"/>
            <a:chOff x="0" y="0"/>
            <a:chExt cx="2616212" cy="253227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2616212" cy="2532275"/>
            </a:xfrm>
            <a:custGeom>
              <a:avLst/>
              <a:gdLst/>
              <a:ahLst/>
              <a:cxnLst/>
              <a:rect l="l" t="t" r="r" b="b"/>
              <a:pathLst>
                <a:path w="2616212" h="2532275">
                  <a:moveTo>
                    <a:pt x="0" y="0"/>
                  </a:moveTo>
                  <a:lnTo>
                    <a:pt x="2616212" y="0"/>
                  </a:lnTo>
                  <a:lnTo>
                    <a:pt x="2616212" y="2532275"/>
                  </a:lnTo>
                  <a:lnTo>
                    <a:pt x="0" y="25322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8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5" name="Freeform 85"/>
            <p:cNvSpPr/>
            <p:nvPr/>
          </p:nvSpPr>
          <p:spPr>
            <a:xfrm>
              <a:off x="349449" y="187452"/>
              <a:ext cx="1954387" cy="1954387"/>
            </a:xfrm>
            <a:custGeom>
              <a:avLst/>
              <a:gdLst/>
              <a:ahLst/>
              <a:cxnLst/>
              <a:rect l="l" t="t" r="r" b="b"/>
              <a:pathLst>
                <a:path w="1954387" h="1954387">
                  <a:moveTo>
                    <a:pt x="0" y="0"/>
                  </a:moveTo>
                  <a:lnTo>
                    <a:pt x="1954388" y="0"/>
                  </a:lnTo>
                  <a:lnTo>
                    <a:pt x="1954388" y="1954387"/>
                  </a:lnTo>
                  <a:lnTo>
                    <a:pt x="0" y="195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6" name="Freeform 86"/>
          <p:cNvSpPr/>
          <p:nvPr/>
        </p:nvSpPr>
        <p:spPr>
          <a:xfrm>
            <a:off x="12796394" y="3157194"/>
            <a:ext cx="5178337" cy="4790332"/>
          </a:xfrm>
          <a:custGeom>
            <a:avLst/>
            <a:gdLst/>
            <a:ahLst/>
            <a:cxnLst/>
            <a:rect l="l" t="t" r="r" b="b"/>
            <a:pathLst>
              <a:path w="5178337" h="4790332">
                <a:moveTo>
                  <a:pt x="0" y="0"/>
                </a:moveTo>
                <a:lnTo>
                  <a:pt x="5178337" y="0"/>
                </a:lnTo>
                <a:lnTo>
                  <a:pt x="5178337" y="4790332"/>
                </a:lnTo>
                <a:lnTo>
                  <a:pt x="0" y="47903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3542"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0E52F4D4-5C0F-7EAC-489F-C519E7B57DC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7770" y="217395"/>
            <a:ext cx="1967316" cy="6398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188</Words>
  <Application>Microsoft Office PowerPoint</Application>
  <PresentationFormat>Custom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Museo Sans Rounded 2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Digiboards</dc:title>
  <cp:lastModifiedBy>Anna Morris</cp:lastModifiedBy>
  <cp:revision>2</cp:revision>
  <dcterms:created xsi:type="dcterms:W3CDTF">2006-08-16T00:00:00Z</dcterms:created>
  <dcterms:modified xsi:type="dcterms:W3CDTF">2026-09-14T12:27:54Z</dcterms:modified>
  <dc:identifier>DAHUC3iq8AU</dc:identifier>
</cp:coreProperties>
</file>